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 id="2147484551" r:id="rId7"/>
    <p:sldMasterId id="2147484580" r:id="rId8"/>
    <p:sldMasterId id="2147484622" r:id="rId9"/>
    <p:sldMasterId id="2147484647" r:id="rId10"/>
    <p:sldMasterId id="2147484671" r:id="rId11"/>
  </p:sldMasterIdLst>
  <p:notesMasterIdLst>
    <p:notesMasterId r:id="rId50"/>
  </p:notesMasterIdLst>
  <p:handoutMasterIdLst>
    <p:handoutMasterId r:id="rId51"/>
  </p:handoutMasterIdLst>
  <p:sldIdLst>
    <p:sldId id="1928" r:id="rId12"/>
    <p:sldId id="1719" r:id="rId13"/>
    <p:sldId id="1939" r:id="rId14"/>
    <p:sldId id="8705" r:id="rId15"/>
    <p:sldId id="8706" r:id="rId16"/>
    <p:sldId id="8707" r:id="rId17"/>
    <p:sldId id="8736" r:id="rId18"/>
    <p:sldId id="8708" r:id="rId19"/>
    <p:sldId id="8709" r:id="rId20"/>
    <p:sldId id="8710" r:id="rId21"/>
    <p:sldId id="8737" r:id="rId22"/>
    <p:sldId id="8711" r:id="rId23"/>
    <p:sldId id="8738" r:id="rId24"/>
    <p:sldId id="8712" r:id="rId25"/>
    <p:sldId id="8713" r:id="rId26"/>
    <p:sldId id="8714" r:id="rId27"/>
    <p:sldId id="8715" r:id="rId28"/>
    <p:sldId id="8739" r:id="rId29"/>
    <p:sldId id="8716" r:id="rId30"/>
    <p:sldId id="8717" r:id="rId31"/>
    <p:sldId id="8718" r:id="rId32"/>
    <p:sldId id="8740" r:id="rId33"/>
    <p:sldId id="8719" r:id="rId34"/>
    <p:sldId id="8720" r:id="rId35"/>
    <p:sldId id="8721" r:id="rId36"/>
    <p:sldId id="8741" r:id="rId37"/>
    <p:sldId id="8722" r:id="rId38"/>
    <p:sldId id="8742" r:id="rId39"/>
    <p:sldId id="8723" r:id="rId40"/>
    <p:sldId id="8743" r:id="rId41"/>
    <p:sldId id="8724" r:id="rId42"/>
    <p:sldId id="8725" r:id="rId43"/>
    <p:sldId id="8744" r:id="rId44"/>
    <p:sldId id="8726" r:id="rId45"/>
    <p:sldId id="8727" r:id="rId46"/>
    <p:sldId id="8728" r:id="rId47"/>
    <p:sldId id="1702" r:id="rId48"/>
    <p:sldId id="1509" r:id="rId4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autoAdjust="0"/>
    <p:restoredTop sz="84362" autoAdjust="0"/>
  </p:normalViewPr>
  <p:slideViewPr>
    <p:cSldViewPr snapToGrid="0">
      <p:cViewPr varScale="1">
        <p:scale>
          <a:sx n="109" d="100"/>
          <a:sy n="109" d="100"/>
        </p:scale>
        <p:origin x="226" y="18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9/9/2019 7:45 AM</a:t>
            </a:fld>
            <a:endParaRPr lang="en-US">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9/9/2019 7:45 AM</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9049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r>
              <a:rPr lang="en-US" dirty="0"/>
              <a:t>Quickly go through Test Cases to refresh everyone and relate them to agenda topics for the day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9/9/2019 7:45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9798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Love to demo this, show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0648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9/9/2019 7:45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3833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9/9/2019 7:45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74954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 Id="rId4" Type="http://schemas.openxmlformats.org/officeDocument/2006/relationships/image" Target="../media/image4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emf"/><Relationship Id="rId1" Type="http://schemas.openxmlformats.org/officeDocument/2006/relationships/slideMaster" Target="../slideMasters/slideMaster8.xml"/><Relationship Id="rId5" Type="http://schemas.openxmlformats.org/officeDocument/2006/relationships/image" Target="../media/image50.png"/><Relationship Id="rId4" Type="http://schemas.openxmlformats.org/officeDocument/2006/relationships/image" Target="../media/image49.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2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8.xml"/><Relationship Id="rId4" Type="http://schemas.openxmlformats.org/officeDocument/2006/relationships/image" Target="../media/image53.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 Id="rId4" Type="http://schemas.openxmlformats.org/officeDocument/2006/relationships/image" Target="../media/image56.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22.jp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486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8812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215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51915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5702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3473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56818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92122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1087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0967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33125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345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41821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7858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042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910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97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377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3598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96179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90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9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774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0407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04577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646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4761611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5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850B-0693-4F9A-A886-AE32D4AF4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FEBD5-AA25-4835-9154-D4204EF1FE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DEC4B-50C7-46EA-946D-E40CC2F1874D}"/>
              </a:ext>
            </a:extLst>
          </p:cNvPr>
          <p:cNvSpPr>
            <a:spLocks noGrp="1"/>
          </p:cNvSpPr>
          <p:nvPr>
            <p:ph type="dt" sz="half" idx="10"/>
          </p:nvPr>
        </p:nvSpPr>
        <p:spPr/>
        <p:txBody>
          <a:bodyPr/>
          <a:lstStyle/>
          <a:p>
            <a:fld id="{FDA8B82D-8503-485D-9ACF-D5BBE162DEAD}" type="datetimeFigureOut">
              <a:rPr lang="en-US" smtClean="0"/>
              <a:t>9/9/2019</a:t>
            </a:fld>
            <a:endParaRPr lang="en-US"/>
          </a:p>
        </p:txBody>
      </p:sp>
      <p:sp>
        <p:nvSpPr>
          <p:cNvPr id="5" name="Footer Placeholder 4">
            <a:extLst>
              <a:ext uri="{FF2B5EF4-FFF2-40B4-BE49-F238E27FC236}">
                <a16:creationId xmlns:a16="http://schemas.microsoft.com/office/drawing/2014/main" id="{B0DBA9AD-8CDF-4DB0-AA36-55875340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8199E-4930-45EA-8692-2FB81A89BF66}"/>
              </a:ext>
            </a:extLst>
          </p:cNvPr>
          <p:cNvSpPr>
            <a:spLocks noGrp="1"/>
          </p:cNvSpPr>
          <p:nvPr>
            <p:ph type="sldNum" sz="quarter" idx="12"/>
          </p:nvPr>
        </p:nvSpPr>
        <p:spPr/>
        <p:txBody>
          <a:bodyPr/>
          <a:lstStyle/>
          <a:p>
            <a:fld id="{A77FB7F0-37DB-4B31-8EEC-CF3676A552D8}" type="slidenum">
              <a:rPr lang="en-US" smtClean="0"/>
              <a:t>‹#›</a:t>
            </a:fld>
            <a:endParaRPr lang="en-US"/>
          </a:p>
        </p:txBody>
      </p:sp>
    </p:spTree>
    <p:extLst>
      <p:ext uri="{BB962C8B-B14F-4D97-AF65-F5344CB8AC3E}">
        <p14:creationId xmlns:p14="http://schemas.microsoft.com/office/powerpoint/2010/main" val="33798215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65027"/>
          </a:xfrm>
        </p:spPr>
        <p:txBody>
          <a:bodyPr/>
          <a:lstStyle/>
          <a:p>
            <a:r>
              <a:rPr lang="en-US"/>
              <a:t>Click to edit Master title style</a:t>
            </a:r>
          </a:p>
        </p:txBody>
      </p:sp>
      <p:sp>
        <p:nvSpPr>
          <p:cNvPr id="4" name="Text Placeholder 3"/>
          <p:cNvSpPr>
            <a:spLocks noGrp="1"/>
          </p:cNvSpPr>
          <p:nvPr>
            <p:ph type="body" sz="quarter" idx="10"/>
          </p:nvPr>
        </p:nvSpPr>
        <p:spPr>
          <a:xfrm>
            <a:off x="273051" y="1744663"/>
            <a:ext cx="12115800" cy="1644855"/>
          </a:xfrm>
        </p:spPr>
        <p:txBody>
          <a:bodyPr/>
          <a:lstStyle>
            <a:lvl1pPr marL="0" indent="0">
              <a:buNone/>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3"/>
            <a:ext cx="11888787" cy="430832"/>
          </a:xfrm>
        </p:spPr>
        <p:txBody>
          <a:bodyPr/>
          <a:lstStyle>
            <a:lvl1pPr marL="0" indent="0">
              <a:buFont typeface="Arial" panose="020B0604020202020204" pitchFamily="34" charset="0"/>
              <a:buNone/>
              <a:defRPr sz="2800">
                <a:solidFill>
                  <a:schemeClr val="tx2"/>
                </a:solidFill>
              </a:defRPr>
            </a:lvl1pPr>
            <a:lvl2pPr marL="342768" indent="0">
              <a:buNone/>
              <a:defRPr/>
            </a:lvl2pPr>
            <a:lvl3pPr marL="571281" indent="0">
              <a:buNone/>
              <a:defRPr/>
            </a:lvl3pPr>
            <a:lvl4pPr marL="799792" indent="0">
              <a:buNone/>
              <a:defRPr/>
            </a:lvl4pPr>
            <a:lvl5pPr marL="1028305" indent="0">
              <a:buNone/>
              <a:defRPr/>
            </a:lvl5pPr>
          </a:lstStyle>
          <a:p>
            <a:pPr lvl="0"/>
            <a:r>
              <a:rPr lang="en-US"/>
              <a:t>Edit Master text styles</a:t>
            </a:r>
          </a:p>
        </p:txBody>
      </p:sp>
    </p:spTree>
    <p:extLst>
      <p:ext uri="{BB962C8B-B14F-4D97-AF65-F5344CB8AC3E}">
        <p14:creationId xmlns:p14="http://schemas.microsoft.com/office/powerpoint/2010/main" val="22810265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0"/>
            <a:ext cx="12433300" cy="2601913"/>
          </a:xfrm>
          <a:prstGeom prst="rect">
            <a:avLst/>
          </a:prstGeom>
          <a:solidFill>
            <a:srgbClr val="4DA0E2"/>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0" name="Rectangle 7"/>
          <p:cNvSpPr>
            <a:spLocks noChangeArrowheads="1"/>
          </p:cNvSpPr>
          <p:nvPr userDrawn="1"/>
        </p:nvSpPr>
        <p:spPr bwMode="auto">
          <a:xfrm>
            <a:off x="2" y="5843588"/>
            <a:ext cx="12433301" cy="1154113"/>
          </a:xfrm>
          <a:prstGeom prst="rect">
            <a:avLst/>
          </a:prstGeom>
          <a:solidFill>
            <a:srgbClr val="00188F"/>
          </a:solidFill>
          <a:ln>
            <a:noFill/>
          </a:ln>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1" name="Rectangle 8"/>
          <p:cNvSpPr>
            <a:spLocks noChangeArrowheads="1"/>
          </p:cNvSpPr>
          <p:nvPr userDrawn="1"/>
        </p:nvSpPr>
        <p:spPr bwMode="auto">
          <a:xfrm>
            <a:off x="3177"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8332" y="6182442"/>
            <a:ext cx="1552931" cy="332660"/>
          </a:xfrm>
          <a:prstGeom prst="rect">
            <a:avLst/>
          </a:prstGeom>
        </p:spPr>
      </p:pic>
      <p:sp>
        <p:nvSpPr>
          <p:cNvPr id="8" name="Rectangle 6"/>
          <p:cNvSpPr>
            <a:spLocks noChangeArrowheads="1"/>
          </p:cNvSpPr>
          <p:nvPr userDrawn="1"/>
        </p:nvSpPr>
        <p:spPr bwMode="auto">
          <a:xfrm>
            <a:off x="3177"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FFFFFF"/>
              </a:solidFill>
            </a:endParaRPr>
          </a:p>
        </p:txBody>
      </p:sp>
    </p:spTree>
    <p:extLst>
      <p:ext uri="{BB962C8B-B14F-4D97-AF65-F5344CB8AC3E}">
        <p14:creationId xmlns:p14="http://schemas.microsoft.com/office/powerpoint/2010/main" val="7657630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831975"/>
          </a:xfrm>
          <a:noFill/>
        </p:spPr>
        <p:txBody>
          <a:bodyPr tIns="91440" bIns="91440" anchor="t" anchorCtr="0"/>
          <a:lstStyle>
            <a:lvl1pPr algn="l" defTabSz="932384" rtl="0" eaLnBrk="1" latinLnBrk="0" hangingPunct="1">
              <a:lnSpc>
                <a:spcPct val="90000"/>
              </a:lnSpc>
              <a:spcBef>
                <a:spcPct val="0"/>
              </a:spcBef>
              <a:buNone/>
              <a:defRPr lang="en-US" sz="8798"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1847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1"/>
            <a:ext cx="11889564" cy="2059025"/>
          </a:xfrm>
        </p:spPr>
        <p:txBody>
          <a:bodyPr/>
          <a:lstStyle>
            <a:lvl1pPr marL="0" indent="0">
              <a:buNone/>
              <a:defRPr/>
            </a:lvl1pPr>
            <a:lvl2pPr marL="28563" indent="0">
              <a:buNone/>
              <a:defRPr sz="2000"/>
            </a:lvl2pPr>
            <a:lvl3pPr marL="223752" indent="0">
              <a:buNone/>
              <a:defRPr sz="2000"/>
            </a:lvl3pPr>
            <a:lvl4pPr marL="476068" indent="0">
              <a:buNone/>
              <a:defRPr sz="1800"/>
            </a:lvl4pPr>
            <a:lvl5pPr marL="73949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7569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2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4083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7073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108517"/>
          </a:xfrm>
        </p:spPr>
        <p:txBody>
          <a:bodyPr wrap="square">
            <a:spAutoFit/>
          </a:bodyPr>
          <a:lstStyle>
            <a:lvl1pPr marL="287227" indent="-287227">
              <a:spcBef>
                <a:spcPts val="1224"/>
              </a:spcBef>
              <a:buClr>
                <a:schemeClr val="tx1"/>
              </a:buClr>
              <a:buFont typeface="Wingdings" panose="05000000000000000000" pitchFamily="2" charset="2"/>
              <a:buChar char="§"/>
              <a:defRPr sz="35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687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3179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5"/>
            <a:ext cx="11889564" cy="917575"/>
          </a:xfrm>
        </p:spPr>
        <p:txBody>
          <a:bodyPr/>
          <a:lstStyle>
            <a:lvl1pPr>
              <a:defRPr sz="7196" baseline="0"/>
            </a:lvl1pPr>
          </a:lstStyle>
          <a:p>
            <a:r>
              <a:rPr lang="en-US"/>
              <a:t>Click to edit Master title style</a:t>
            </a:r>
          </a:p>
        </p:txBody>
      </p:sp>
    </p:spTree>
    <p:extLst>
      <p:ext uri="{BB962C8B-B14F-4D97-AF65-F5344CB8AC3E}">
        <p14:creationId xmlns:p14="http://schemas.microsoft.com/office/powerpoint/2010/main" val="3916523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7" y="2125664"/>
            <a:ext cx="8219813" cy="1828800"/>
          </a:xfrm>
        </p:spPr>
        <p:txBody>
          <a:bodyPr/>
          <a:lstStyle>
            <a:lvl1pPr>
              <a:defRPr sz="5998" baseline="0"/>
            </a:lvl1pPr>
          </a:lstStyle>
          <a:p>
            <a:r>
              <a:rPr lang="en-US"/>
              <a:t>Click to edit Master title style</a:t>
            </a:r>
          </a:p>
        </p:txBody>
      </p:sp>
    </p:spTree>
    <p:extLst>
      <p:ext uri="{BB962C8B-B14F-4D97-AF65-F5344CB8AC3E}">
        <p14:creationId xmlns:p14="http://schemas.microsoft.com/office/powerpoint/2010/main" val="21436106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8"/>
            <a:ext cx="10058399" cy="917575"/>
          </a:xfrm>
        </p:spPr>
        <p:txBody>
          <a:bodyPr/>
          <a:lstStyle>
            <a:lvl1pPr marL="233274" indent="-233274">
              <a:defRPr sz="5998"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8"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06885629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5"/>
            <a:ext cx="10058399" cy="917575"/>
          </a:xfrm>
        </p:spPr>
        <p:txBody>
          <a:bodyPr/>
          <a:lstStyle>
            <a:lvl1pPr marL="282465" indent="-282465">
              <a:tabLst>
                <a:tab pos="282465" algn="l"/>
              </a:tabLst>
              <a:defRPr sz="5998"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8"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3869826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8" y="2430464"/>
            <a:ext cx="11887200" cy="932563"/>
          </a:xfrm>
        </p:spPr>
        <p:txBody>
          <a:bodyPr/>
          <a:lstStyle>
            <a:lvl1pPr marL="0" indent="0">
              <a:buNone/>
              <a:defRPr sz="5398">
                <a:gradFill>
                  <a:gsLst>
                    <a:gs pos="3333">
                      <a:schemeClr val="tx1"/>
                    </a:gs>
                    <a:gs pos="3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p:txBody>
      </p:sp>
      <p:sp>
        <p:nvSpPr>
          <p:cNvPr id="4" name="Title 1"/>
          <p:cNvSpPr>
            <a:spLocks noGrp="1"/>
          </p:cNvSpPr>
          <p:nvPr>
            <p:ph type="title"/>
          </p:nvPr>
        </p:nvSpPr>
        <p:spPr>
          <a:xfrm>
            <a:off x="282576"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2567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1798637"/>
          </a:xfrm>
        </p:spPr>
        <p:txBody>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92355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8"/>
            <a:ext cx="5486399" cy="917575"/>
          </a:xfrm>
        </p:spPr>
        <p:txBody>
          <a:bodyPr/>
          <a:lstStyle>
            <a:lvl1pPr>
              <a:defRPr sz="659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8"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82078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27689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866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3"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586567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9" name="Title 1"/>
          <p:cNvSpPr>
            <a:spLocks noGrp="1"/>
          </p:cNvSpPr>
          <p:nvPr>
            <p:ph type="title" hasCustomPrompt="1"/>
          </p:nvPr>
        </p:nvSpPr>
        <p:spPr bwMode="auto">
          <a:xfrm>
            <a:off x="274638" y="1232251"/>
            <a:ext cx="8536515" cy="1190453"/>
          </a:xfrm>
          <a:noFill/>
        </p:spPr>
        <p:txBody>
          <a:bodyPr lIns="146304" tIns="91440" rIns="146304" bIns="91440" anchor="t" anchorCtr="0"/>
          <a:lstStyle>
            <a:lvl1pPr>
              <a:defRPr sz="5399" spc="-100"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74638"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1" y="6255936"/>
            <a:ext cx="1280160" cy="274492"/>
          </a:xfrm>
          <a:prstGeom prst="rect">
            <a:avLst/>
          </a:prstGeom>
        </p:spPr>
      </p:pic>
    </p:spTree>
    <p:extLst>
      <p:ext uri="{BB962C8B-B14F-4D97-AF65-F5344CB8AC3E}">
        <p14:creationId xmlns:p14="http://schemas.microsoft.com/office/powerpoint/2010/main" val="223300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34940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6" y="1632058"/>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753208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6"/>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9981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8"/>
            <a:ext cx="3857734" cy="6405652"/>
          </a:xfrm>
        </p:spPr>
        <p:txBody>
          <a:bodyPr anchor="ctr"/>
          <a:lstStyle>
            <a:lvl1pPr>
              <a:defRPr sz="5505" spc="-153"/>
            </a:lvl1pPr>
          </a:lstStyle>
          <a:p>
            <a:r>
              <a:rPr lang="en-US"/>
              <a:t>Click to edit Master title style</a:t>
            </a:r>
          </a:p>
        </p:txBody>
      </p:sp>
    </p:spTree>
    <p:extLst>
      <p:ext uri="{BB962C8B-B14F-4D97-AF65-F5344CB8AC3E}">
        <p14:creationId xmlns:p14="http://schemas.microsoft.com/office/powerpoint/2010/main" val="20934439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4" y="233151"/>
            <a:ext cx="11814652" cy="880792"/>
          </a:xfrm>
        </p:spPr>
        <p:txBody>
          <a:bodyPr anchor="t" anchorCtr="0">
            <a:noAutofit/>
          </a:bodyPr>
          <a:lstStyle>
            <a:lvl1pPr>
              <a:defRPr sz="5436"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891955250"/>
      </p:ext>
    </p:extLst>
  </p:cSld>
  <p:clrMapOvr>
    <a:masterClrMapping/>
  </p:clrMapOvr>
  <p:transition spd="slow">
    <p:push/>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373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a:t>Session Code Here</a:t>
            </a:r>
          </a:p>
        </p:txBody>
      </p:sp>
    </p:spTree>
    <p:extLst>
      <p:ext uri="{BB962C8B-B14F-4D97-AF65-F5344CB8AC3E}">
        <p14:creationId xmlns:p14="http://schemas.microsoft.com/office/powerpoint/2010/main" val="3247858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748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1609432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16409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6408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21700"/>
            <a:ext cx="11887200" cy="951128"/>
          </a:xfrm>
          <a:noFill/>
        </p:spPr>
        <p:txBody>
          <a:bodyPr tIns="91440" bIns="91440" anchor="ctr" anchorCtr="0">
            <a:spAutoFit/>
          </a:bodyPr>
          <a:lstStyle>
            <a:lvl1pPr>
              <a:defRPr sz="5507" spc="-100"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424865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4215922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1722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55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04138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8963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24031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3139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23462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7919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84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lef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07898" y="1241427"/>
            <a:ext cx="5486399" cy="917575"/>
          </a:xfrm>
        </p:spPr>
        <p:txBody>
          <a:bodyPr/>
          <a:lstStyle>
            <a:lvl1pPr>
              <a:defRPr sz="6599" baseline="0">
                <a:solidFill>
                  <a:schemeClr val="accent2"/>
                </a:solidFill>
              </a:defRPr>
            </a:lvl1pPr>
          </a:lstStyle>
          <a:p>
            <a:r>
              <a:rPr lang="en-US"/>
              <a:t>Click to edit Master title style</a:t>
            </a:r>
          </a:p>
        </p:txBody>
      </p:sp>
      <p:sp>
        <p:nvSpPr>
          <p:cNvPr id="5" name="Picture Placeholder 4"/>
          <p:cNvSpPr>
            <a:spLocks noGrp="1"/>
          </p:cNvSpPr>
          <p:nvPr>
            <p:ph type="pic" sz="quarter" idx="10"/>
          </p:nvPr>
        </p:nvSpPr>
        <p:spPr>
          <a:xfrm>
            <a:off x="1" y="968"/>
            <a:ext cx="4391899" cy="1296029"/>
          </a:xfrm>
        </p:spPr>
        <p:txBody>
          <a:bodyPr/>
          <a:lstStyle>
            <a:lvl1pPr marL="0" indent="0">
              <a:buNone/>
              <a:defRPr/>
            </a:lvl1pPr>
          </a:lstStyle>
          <a:p>
            <a:r>
              <a:rPr lang="en-US"/>
              <a:t>Click icon to add picture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0" y="1508579"/>
            <a:ext cx="4571623" cy="5485946"/>
          </a:xfrm>
          <a:prstGeom prst="rect">
            <a:avLst/>
          </a:prstGeom>
        </p:spPr>
      </p:pic>
    </p:spTree>
    <p:extLst>
      <p:ext uri="{BB962C8B-B14F-4D97-AF65-F5344CB8AC3E}">
        <p14:creationId xmlns:p14="http://schemas.microsoft.com/office/powerpoint/2010/main" val="2331481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1604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63062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255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297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15994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132965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7386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516883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7"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8"/>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1" y="3136130"/>
            <a:ext cx="2368036"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4" y="1852314"/>
            <a:ext cx="3544151" cy="4231842"/>
          </a:xfrm>
          <a:prstGeom prst="rect">
            <a:avLst/>
          </a:prstGeom>
        </p:spPr>
      </p:pic>
    </p:spTree>
    <p:extLst>
      <p:ext uri="{BB962C8B-B14F-4D97-AF65-F5344CB8AC3E}">
        <p14:creationId xmlns:p14="http://schemas.microsoft.com/office/powerpoint/2010/main" val="1880546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7" y="-1"/>
            <a:ext cx="6117659"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7"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048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10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4"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4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713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8"/>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9787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589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1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2490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7" y="-1"/>
            <a:ext cx="6117659"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5" y="2631003"/>
            <a:ext cx="3844473"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3844883"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1956193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4616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7" y="1"/>
            <a:ext cx="6117659"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39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74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7" y="1"/>
            <a:ext cx="6117659"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554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163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5" y="6281748"/>
            <a:ext cx="4571999"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412061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89"/>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43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8"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8"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82749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Intelligent Cloud Architect Boot Camp </a:t>
            </a:r>
            <a:r>
              <a:rPr lang="en-US" sz="2200" kern="120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a:t>Section title</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a:t>Section title</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a:t>Section title</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16115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3118748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8925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245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216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850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53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6247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8576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581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237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1628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4708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1054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145701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Tree>
    <p:extLst>
      <p:ext uri="{BB962C8B-B14F-4D97-AF65-F5344CB8AC3E}">
        <p14:creationId xmlns:p14="http://schemas.microsoft.com/office/powerpoint/2010/main" val="379718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7335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333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743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146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544380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8833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363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3246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81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8"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55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8" y="6696087"/>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28460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84093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636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47721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39045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8391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image" Target="../media/image24.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theme" Target="../theme/theme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9" Type="http://schemas.openxmlformats.org/officeDocument/2006/relationships/theme" Target="../theme/theme5.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40" Type="http://schemas.openxmlformats.org/officeDocument/2006/relationships/image" Target="../media/image32.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image" Target="../media/image40.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image" Target="../media/image24.emf"/><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theme" Target="../theme/theme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504" r:id="rId14"/>
    <p:sldLayoutId id="2147484505" r:id="rId15"/>
    <p:sldLayoutId id="2147484619" r:id="rId16"/>
    <p:sldLayoutId id="21474846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419598"/>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4" r:id="rId3"/>
    <p:sldLayoutId id="2147484555"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5" r:id="rId14"/>
    <p:sldLayoutId id="2147484566" r:id="rId15"/>
    <p:sldLayoutId id="2147484567" r:id="rId16"/>
    <p:sldLayoutId id="2147484568" r:id="rId17"/>
    <p:sldLayoutId id="2147484569" r:id="rId18"/>
    <p:sldLayoutId id="2147484570" r:id="rId19"/>
    <p:sldLayoutId id="2147484571" r:id="rId20"/>
    <p:sldLayoutId id="2147484572" r:id="rId21"/>
    <p:sldLayoutId id="2147484573" r:id="rId22"/>
    <p:sldLayoutId id="2147484574" r:id="rId23"/>
    <p:sldLayoutId id="2147484575" r:id="rId24"/>
    <p:sldLayoutId id="2147484576" r:id="rId25"/>
    <p:sldLayoutId id="2147484577" r:id="rId26"/>
    <p:sldLayoutId id="2147484579"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9162434"/>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 id="2147484598" r:id="rId18"/>
    <p:sldLayoutId id="2147484599" r:id="rId19"/>
    <p:sldLayoutId id="2147484600" r:id="rId20"/>
    <p:sldLayoutId id="2147484601" r:id="rId21"/>
    <p:sldLayoutId id="2147484602" r:id="rId22"/>
    <p:sldLayoutId id="2147484603" r:id="rId23"/>
    <p:sldLayoutId id="2147484604" r:id="rId24"/>
    <p:sldLayoutId id="2147484605" r:id="rId25"/>
    <p:sldLayoutId id="2147484606" r:id="rId26"/>
    <p:sldLayoutId id="2147484607" r:id="rId27"/>
    <p:sldLayoutId id="2147484608" r:id="rId28"/>
    <p:sldLayoutId id="2147484609" r:id="rId29"/>
    <p:sldLayoutId id="2147484610" r:id="rId30"/>
    <p:sldLayoutId id="2147484611" r:id="rId31"/>
    <p:sldLayoutId id="2147484612" r:id="rId32"/>
    <p:sldLayoutId id="2147484613" r:id="rId33"/>
    <p:sldLayoutId id="2147484614" r:id="rId34"/>
    <p:sldLayoutId id="2147484615" r:id="rId35"/>
    <p:sldLayoutId id="2147484616" r:id="rId36"/>
    <p:sldLayoutId id="2147484617" r:id="rId37"/>
    <p:sldLayoutId id="2147484618" r:id="rId3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489151" y="3050515"/>
            <a:ext cx="6995160" cy="894134"/>
          </a:xfrm>
          <a:prstGeom prst="rect">
            <a:avLst/>
          </a:prstGeom>
        </p:spPr>
      </p:pic>
    </p:spTree>
    <p:extLst>
      <p:ext uri="{BB962C8B-B14F-4D97-AF65-F5344CB8AC3E}">
        <p14:creationId xmlns:p14="http://schemas.microsoft.com/office/powerpoint/2010/main" val="2647739286"/>
      </p:ext>
    </p:extLst>
  </p:cSld>
  <p:clrMap bg1="dk1" tx1="lt1" bg2="dk2" tx2="lt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4" r:id="rId21"/>
    <p:sldLayoutId id="2147484645" r:id="rId22"/>
    <p:sldLayoutId id="2147484646" r:id="rId23"/>
  </p:sldLayoutIdLst>
  <p:transition>
    <p:fade/>
  </p:transition>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033800"/>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2"/>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4"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99168"/>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53.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teveyoungca/SQLDWinaDayWorkshop"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image" Target="../media/image79.pn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ql-data-warehous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60" y="1542801"/>
            <a:ext cx="8038718" cy="2430464"/>
          </a:xfrm>
        </p:spPr>
        <p:txBody>
          <a:bodyPr/>
          <a:lstStyle/>
          <a:p>
            <a:r>
              <a:rPr lang="en-US" sz="4000" b="1" dirty="0"/>
              <a:t>Azure Data Warehouse</a:t>
            </a:r>
            <a:br>
              <a:rPr lang="en-US" sz="4000" dirty="0"/>
            </a:br>
            <a:r>
              <a:rPr lang="en-US" sz="4000" dirty="0"/>
              <a:t>     </a:t>
            </a:r>
            <a:r>
              <a:rPr lang="en-US" sz="4000" b="1" dirty="0">
                <a:solidFill>
                  <a:schemeClr val="bg2">
                    <a:lumMod val="40000"/>
                    <a:lumOff val="60000"/>
                  </a:schemeClr>
                </a:solidFill>
              </a:rPr>
              <a:t>In-A-Day</a:t>
            </a:r>
            <a:br>
              <a:rPr lang="en-US" sz="4000" b="1" dirty="0">
                <a:solidFill>
                  <a:schemeClr val="bg2">
                    <a:lumMod val="40000"/>
                    <a:lumOff val="60000"/>
                  </a:schemeClr>
                </a:solidFill>
              </a:rPr>
            </a:br>
            <a:r>
              <a:rPr lang="en-US" sz="4000" b="1" dirty="0">
                <a:solidFill>
                  <a:schemeClr val="bg2">
                    <a:lumMod val="40000"/>
                    <a:lumOff val="60000"/>
                  </a:schemeClr>
                </a:solidFill>
              </a:rPr>
              <a:t>  </a:t>
            </a:r>
            <a:endParaRPr lang="en-US" sz="4000" b="1" dirty="0">
              <a:solidFill>
                <a:schemeClr val="tx1"/>
              </a:solidFill>
            </a:endParaRPr>
          </a:p>
        </p:txBody>
      </p:sp>
      <p:sp>
        <p:nvSpPr>
          <p:cNvPr id="5" name="Text Placeholder 4"/>
          <p:cNvSpPr>
            <a:spLocks noGrp="1"/>
          </p:cNvSpPr>
          <p:nvPr>
            <p:ph type="body" sz="quarter" idx="12"/>
          </p:nvPr>
        </p:nvSpPr>
        <p:spPr>
          <a:xfrm>
            <a:off x="55460" y="3973265"/>
            <a:ext cx="5943536" cy="1828007"/>
          </a:xfrm>
        </p:spPr>
        <p:txBody>
          <a:bodyPr/>
          <a:lstStyle/>
          <a:p>
            <a:r>
              <a:rPr lang="en-US" dirty="0"/>
              <a:t>Steve Young - Data &amp; AI CSA</a:t>
            </a:r>
          </a:p>
          <a:p>
            <a:r>
              <a:rPr lang="en-US" dirty="0"/>
              <a:t>Rebecca Young - Data &amp; AI CSA</a:t>
            </a:r>
          </a:p>
        </p:txBody>
      </p:sp>
      <p:sp>
        <p:nvSpPr>
          <p:cNvPr id="2" name="Rectangle 1">
            <a:extLst>
              <a:ext uri="{FF2B5EF4-FFF2-40B4-BE49-F238E27FC236}">
                <a16:creationId xmlns:a16="http://schemas.microsoft.com/office/drawing/2014/main" id="{996EE8F3-C111-4656-96EF-E2D2E921C14B}"/>
              </a:ext>
            </a:extLst>
          </p:cNvPr>
          <p:cNvSpPr/>
          <p:nvPr/>
        </p:nvSpPr>
        <p:spPr>
          <a:xfrm>
            <a:off x="8341116" y="191055"/>
            <a:ext cx="4095359" cy="369332"/>
          </a:xfrm>
          <a:prstGeom prst="rect">
            <a:avLst/>
          </a:prstGeom>
        </p:spPr>
        <p:txBody>
          <a:bodyPr wrap="square">
            <a:spAutoFit/>
          </a:bodyPr>
          <a:lstStyle/>
          <a:p>
            <a:r>
              <a:rPr lang="en-US" b="1" dirty="0"/>
              <a:t>04.SQL DW Operational best practices</a:t>
            </a:r>
            <a:endParaRPr lang="en-US" dirty="0"/>
          </a:p>
        </p:txBody>
      </p:sp>
    </p:spTree>
    <p:extLst>
      <p:ext uri="{BB962C8B-B14F-4D97-AF65-F5344CB8AC3E}">
        <p14:creationId xmlns:p14="http://schemas.microsoft.com/office/powerpoint/2010/main" val="10032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Joining HASH tables</a:t>
            </a:r>
          </a:p>
        </p:txBody>
      </p:sp>
      <p:pic>
        <p:nvPicPr>
          <p:cNvPr id="3" name="Picture 2">
            <a:extLst>
              <a:ext uri="{FF2B5EF4-FFF2-40B4-BE49-F238E27FC236}">
                <a16:creationId xmlns:a16="http://schemas.microsoft.com/office/drawing/2014/main" id="{CA020DED-059D-4E80-A9B6-6EF6FDAE5DCC}"/>
              </a:ext>
            </a:extLst>
          </p:cNvPr>
          <p:cNvPicPr>
            <a:picLocks noChangeAspect="1"/>
          </p:cNvPicPr>
          <p:nvPr/>
        </p:nvPicPr>
        <p:blipFill>
          <a:blip r:embed="rId2"/>
          <a:stretch>
            <a:fillRect/>
          </a:stretch>
        </p:blipFill>
        <p:spPr>
          <a:xfrm>
            <a:off x="824596" y="1647052"/>
            <a:ext cx="9513620" cy="4540034"/>
          </a:xfrm>
          <a:prstGeom prst="rect">
            <a:avLst/>
          </a:prstGeom>
        </p:spPr>
      </p:pic>
    </p:spTree>
    <p:extLst>
      <p:ext uri="{BB962C8B-B14F-4D97-AF65-F5344CB8AC3E}">
        <p14:creationId xmlns:p14="http://schemas.microsoft.com/office/powerpoint/2010/main" val="755192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Joining HASH tables</a:t>
            </a:r>
          </a:p>
        </p:txBody>
      </p:sp>
      <p:pic>
        <p:nvPicPr>
          <p:cNvPr id="4" name="Picture 3">
            <a:extLst>
              <a:ext uri="{FF2B5EF4-FFF2-40B4-BE49-F238E27FC236}">
                <a16:creationId xmlns:a16="http://schemas.microsoft.com/office/drawing/2014/main" id="{6BA7072B-7EA5-4D19-B9F8-F3A5D8F3C712}"/>
              </a:ext>
            </a:extLst>
          </p:cNvPr>
          <p:cNvPicPr>
            <a:picLocks noChangeAspect="1"/>
          </p:cNvPicPr>
          <p:nvPr/>
        </p:nvPicPr>
        <p:blipFill>
          <a:blip r:embed="rId2"/>
          <a:stretch>
            <a:fillRect/>
          </a:stretch>
        </p:blipFill>
        <p:spPr>
          <a:xfrm>
            <a:off x="496595" y="1647454"/>
            <a:ext cx="10611115" cy="4979416"/>
          </a:xfrm>
          <a:prstGeom prst="rect">
            <a:avLst/>
          </a:prstGeom>
        </p:spPr>
      </p:pic>
    </p:spTree>
    <p:extLst>
      <p:ext uri="{BB962C8B-B14F-4D97-AF65-F5344CB8AC3E}">
        <p14:creationId xmlns:p14="http://schemas.microsoft.com/office/powerpoint/2010/main" val="18582936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Aggregation - Compatible</a:t>
            </a:r>
          </a:p>
        </p:txBody>
      </p:sp>
      <p:pic>
        <p:nvPicPr>
          <p:cNvPr id="3" name="Picture 2">
            <a:extLst>
              <a:ext uri="{FF2B5EF4-FFF2-40B4-BE49-F238E27FC236}">
                <a16:creationId xmlns:a16="http://schemas.microsoft.com/office/drawing/2014/main" id="{A38E1CE9-1E02-40AF-B651-CBCAC4E31921}"/>
              </a:ext>
            </a:extLst>
          </p:cNvPr>
          <p:cNvPicPr>
            <a:picLocks noChangeAspect="1"/>
          </p:cNvPicPr>
          <p:nvPr/>
        </p:nvPicPr>
        <p:blipFill>
          <a:blip r:embed="rId2"/>
          <a:stretch>
            <a:fillRect/>
          </a:stretch>
        </p:blipFill>
        <p:spPr>
          <a:xfrm>
            <a:off x="411440" y="1611050"/>
            <a:ext cx="9826841" cy="5231699"/>
          </a:xfrm>
          <a:prstGeom prst="rect">
            <a:avLst/>
          </a:prstGeom>
        </p:spPr>
      </p:pic>
    </p:spTree>
    <p:extLst>
      <p:ext uri="{BB962C8B-B14F-4D97-AF65-F5344CB8AC3E}">
        <p14:creationId xmlns:p14="http://schemas.microsoft.com/office/powerpoint/2010/main" val="27155319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Aggregation - </a:t>
            </a:r>
            <a:r>
              <a:rPr lang="en-US" dirty="0" err="1"/>
              <a:t>InCompatible</a:t>
            </a:r>
            <a:endParaRPr lang="en-US" dirty="0"/>
          </a:p>
        </p:txBody>
      </p:sp>
      <p:pic>
        <p:nvPicPr>
          <p:cNvPr id="4" name="Picture 3">
            <a:extLst>
              <a:ext uri="{FF2B5EF4-FFF2-40B4-BE49-F238E27FC236}">
                <a16:creationId xmlns:a16="http://schemas.microsoft.com/office/drawing/2014/main" id="{1B004419-99B2-4C93-BC04-3AC7D9974DF5}"/>
              </a:ext>
            </a:extLst>
          </p:cNvPr>
          <p:cNvPicPr>
            <a:picLocks noChangeAspect="1"/>
          </p:cNvPicPr>
          <p:nvPr/>
        </p:nvPicPr>
        <p:blipFill>
          <a:blip r:embed="rId2"/>
          <a:stretch>
            <a:fillRect/>
          </a:stretch>
        </p:blipFill>
        <p:spPr>
          <a:xfrm>
            <a:off x="424806" y="1620817"/>
            <a:ext cx="10752860" cy="4959587"/>
          </a:xfrm>
          <a:prstGeom prst="rect">
            <a:avLst/>
          </a:prstGeom>
        </p:spPr>
      </p:pic>
    </p:spTree>
    <p:extLst>
      <p:ext uri="{BB962C8B-B14F-4D97-AF65-F5344CB8AC3E}">
        <p14:creationId xmlns:p14="http://schemas.microsoft.com/office/powerpoint/2010/main" val="1534126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Data Movement Types for a Query</a:t>
            </a:r>
          </a:p>
        </p:txBody>
      </p:sp>
      <p:pic>
        <p:nvPicPr>
          <p:cNvPr id="3" name="Picture 2">
            <a:extLst>
              <a:ext uri="{FF2B5EF4-FFF2-40B4-BE49-F238E27FC236}">
                <a16:creationId xmlns:a16="http://schemas.microsoft.com/office/drawing/2014/main" id="{67006CA1-1FD7-4EE7-8D85-3349EFBEF832}"/>
              </a:ext>
            </a:extLst>
          </p:cNvPr>
          <p:cNvPicPr>
            <a:picLocks noChangeAspect="1"/>
          </p:cNvPicPr>
          <p:nvPr/>
        </p:nvPicPr>
        <p:blipFill>
          <a:blip r:embed="rId2"/>
          <a:stretch>
            <a:fillRect/>
          </a:stretch>
        </p:blipFill>
        <p:spPr>
          <a:xfrm>
            <a:off x="982171" y="1595570"/>
            <a:ext cx="10186195" cy="4575381"/>
          </a:xfrm>
          <a:prstGeom prst="rect">
            <a:avLst/>
          </a:prstGeom>
        </p:spPr>
      </p:pic>
    </p:spTree>
    <p:extLst>
      <p:ext uri="{BB962C8B-B14F-4D97-AF65-F5344CB8AC3E}">
        <p14:creationId xmlns:p14="http://schemas.microsoft.com/office/powerpoint/2010/main" val="9178975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Distribution Guidance</a:t>
            </a:r>
          </a:p>
        </p:txBody>
      </p:sp>
      <p:pic>
        <p:nvPicPr>
          <p:cNvPr id="3" name="Picture 2">
            <a:extLst>
              <a:ext uri="{FF2B5EF4-FFF2-40B4-BE49-F238E27FC236}">
                <a16:creationId xmlns:a16="http://schemas.microsoft.com/office/drawing/2014/main" id="{73DA0315-75D6-4BAB-B0EE-37C5EA1247F3}"/>
              </a:ext>
            </a:extLst>
          </p:cNvPr>
          <p:cNvPicPr>
            <a:picLocks noChangeAspect="1"/>
          </p:cNvPicPr>
          <p:nvPr/>
        </p:nvPicPr>
        <p:blipFill>
          <a:blip r:embed="rId2"/>
          <a:stretch>
            <a:fillRect/>
          </a:stretch>
        </p:blipFill>
        <p:spPr>
          <a:xfrm>
            <a:off x="380860" y="1454727"/>
            <a:ext cx="11792326" cy="4651266"/>
          </a:xfrm>
          <a:prstGeom prst="rect">
            <a:avLst/>
          </a:prstGeom>
        </p:spPr>
      </p:pic>
    </p:spTree>
    <p:extLst>
      <p:ext uri="{BB962C8B-B14F-4D97-AF65-F5344CB8AC3E}">
        <p14:creationId xmlns:p14="http://schemas.microsoft.com/office/powerpoint/2010/main" val="3055793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Skewed Distribution</a:t>
            </a:r>
          </a:p>
        </p:txBody>
      </p:sp>
      <p:pic>
        <p:nvPicPr>
          <p:cNvPr id="3" name="Picture 2">
            <a:extLst>
              <a:ext uri="{FF2B5EF4-FFF2-40B4-BE49-F238E27FC236}">
                <a16:creationId xmlns:a16="http://schemas.microsoft.com/office/drawing/2014/main" id="{AAE6F9EC-1C2C-4ABC-8363-5214DD5317C6}"/>
              </a:ext>
            </a:extLst>
          </p:cNvPr>
          <p:cNvPicPr>
            <a:picLocks noChangeAspect="1"/>
          </p:cNvPicPr>
          <p:nvPr/>
        </p:nvPicPr>
        <p:blipFill>
          <a:blip r:embed="rId2"/>
          <a:stretch>
            <a:fillRect/>
          </a:stretch>
        </p:blipFill>
        <p:spPr>
          <a:xfrm>
            <a:off x="1761499" y="1670696"/>
            <a:ext cx="7777242" cy="4941147"/>
          </a:xfrm>
          <a:prstGeom prst="rect">
            <a:avLst/>
          </a:prstGeom>
        </p:spPr>
      </p:pic>
    </p:spTree>
    <p:extLst>
      <p:ext uri="{BB962C8B-B14F-4D97-AF65-F5344CB8AC3E}">
        <p14:creationId xmlns:p14="http://schemas.microsoft.com/office/powerpoint/2010/main" val="42756560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Finding Skew</a:t>
            </a:r>
          </a:p>
        </p:txBody>
      </p:sp>
      <p:pic>
        <p:nvPicPr>
          <p:cNvPr id="3" name="Picture 2">
            <a:extLst>
              <a:ext uri="{FF2B5EF4-FFF2-40B4-BE49-F238E27FC236}">
                <a16:creationId xmlns:a16="http://schemas.microsoft.com/office/drawing/2014/main" id="{909A46DD-8B15-42A6-A284-9FABC71CBA40}"/>
              </a:ext>
            </a:extLst>
          </p:cNvPr>
          <p:cNvPicPr>
            <a:picLocks noChangeAspect="1"/>
          </p:cNvPicPr>
          <p:nvPr/>
        </p:nvPicPr>
        <p:blipFill>
          <a:blip r:embed="rId2"/>
          <a:stretch>
            <a:fillRect/>
          </a:stretch>
        </p:blipFill>
        <p:spPr>
          <a:xfrm>
            <a:off x="992120" y="1555099"/>
            <a:ext cx="10251213" cy="5575222"/>
          </a:xfrm>
          <a:prstGeom prst="rect">
            <a:avLst/>
          </a:prstGeom>
        </p:spPr>
      </p:pic>
    </p:spTree>
    <p:extLst>
      <p:ext uri="{BB962C8B-B14F-4D97-AF65-F5344CB8AC3E}">
        <p14:creationId xmlns:p14="http://schemas.microsoft.com/office/powerpoint/2010/main" val="25069226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1"/>
            <a:ext cx="4892040" cy="849463"/>
          </a:xfrm>
        </p:spPr>
        <p:txBody>
          <a:bodyPr/>
          <a:lstStyle/>
          <a:p>
            <a:pPr algn="ctr"/>
            <a:r>
              <a:rPr lang="en-US" dirty="0"/>
              <a:t>Replicated Tables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322845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Scenarios</a:t>
            </a:r>
          </a:p>
        </p:txBody>
      </p:sp>
      <p:pic>
        <p:nvPicPr>
          <p:cNvPr id="3" name="Picture 2">
            <a:extLst>
              <a:ext uri="{FF2B5EF4-FFF2-40B4-BE49-F238E27FC236}">
                <a16:creationId xmlns:a16="http://schemas.microsoft.com/office/drawing/2014/main" id="{AAE35095-3573-43DE-A9CB-74CFCCE80643}"/>
              </a:ext>
            </a:extLst>
          </p:cNvPr>
          <p:cNvPicPr>
            <a:picLocks noChangeAspect="1"/>
          </p:cNvPicPr>
          <p:nvPr/>
        </p:nvPicPr>
        <p:blipFill>
          <a:blip r:embed="rId2"/>
          <a:stretch>
            <a:fillRect/>
          </a:stretch>
        </p:blipFill>
        <p:spPr>
          <a:xfrm>
            <a:off x="838979" y="1601775"/>
            <a:ext cx="9119487" cy="4859660"/>
          </a:xfrm>
          <a:prstGeom prst="rect">
            <a:avLst/>
          </a:prstGeom>
        </p:spPr>
      </p:pic>
    </p:spTree>
    <p:extLst>
      <p:ext uri="{BB962C8B-B14F-4D97-AF65-F5344CB8AC3E}">
        <p14:creationId xmlns:p14="http://schemas.microsoft.com/office/powerpoint/2010/main" val="24194680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A626F-3914-4F43-9FEC-4809B97D418B}"/>
              </a:ext>
            </a:extLst>
          </p:cNvPr>
          <p:cNvSpPr>
            <a:spLocks noGrp="1"/>
          </p:cNvSpPr>
          <p:nvPr>
            <p:ph type="title"/>
          </p:nvPr>
        </p:nvSpPr>
        <p:spPr/>
        <p:txBody>
          <a:bodyPr/>
          <a:lstStyle/>
          <a:p>
            <a:r>
              <a:rPr lang="en-US" dirty="0">
                <a:solidFill>
                  <a:schemeClr val="tx1"/>
                </a:solidFill>
              </a:rPr>
              <a:t>Agenda - TBD</a:t>
            </a:r>
          </a:p>
        </p:txBody>
      </p:sp>
      <p:sp>
        <p:nvSpPr>
          <p:cNvPr id="2" name="Rectangle 1">
            <a:extLst>
              <a:ext uri="{FF2B5EF4-FFF2-40B4-BE49-F238E27FC236}">
                <a16:creationId xmlns:a16="http://schemas.microsoft.com/office/drawing/2014/main" id="{41AE20BC-7DCD-447A-92D9-93548EE2939A}"/>
              </a:ext>
            </a:extLst>
          </p:cNvPr>
          <p:cNvSpPr/>
          <p:nvPr/>
        </p:nvSpPr>
        <p:spPr>
          <a:xfrm>
            <a:off x="1783556" y="1235106"/>
            <a:ext cx="8869362" cy="369332"/>
          </a:xfrm>
          <a:prstGeom prst="rect">
            <a:avLst/>
          </a:prstGeom>
        </p:spPr>
        <p:txBody>
          <a:bodyPr wrap="square" anchor="t">
            <a:spAutoFit/>
          </a:bodyPr>
          <a:lstStyle/>
          <a:p>
            <a:endParaRPr lang="en-US" b="0" i="0" dirty="0">
              <a:solidFill>
                <a:srgbClr val="000000"/>
              </a:solidFill>
              <a:effectLst/>
            </a:endParaRPr>
          </a:p>
        </p:txBody>
      </p:sp>
      <p:pic>
        <p:nvPicPr>
          <p:cNvPr id="4" name="Picture 3">
            <a:extLst>
              <a:ext uri="{FF2B5EF4-FFF2-40B4-BE49-F238E27FC236}">
                <a16:creationId xmlns:a16="http://schemas.microsoft.com/office/drawing/2014/main" id="{46148740-A121-4567-B74B-0B0E9C57B002}"/>
              </a:ext>
            </a:extLst>
          </p:cNvPr>
          <p:cNvPicPr>
            <a:picLocks noChangeAspect="1"/>
          </p:cNvPicPr>
          <p:nvPr/>
        </p:nvPicPr>
        <p:blipFill>
          <a:blip r:embed="rId3"/>
          <a:stretch>
            <a:fillRect/>
          </a:stretch>
        </p:blipFill>
        <p:spPr>
          <a:xfrm>
            <a:off x="799475" y="1604438"/>
            <a:ext cx="8717590" cy="4678568"/>
          </a:xfrm>
          <a:prstGeom prst="rect">
            <a:avLst/>
          </a:prstGeom>
        </p:spPr>
      </p:pic>
    </p:spTree>
    <p:extLst>
      <p:ext uri="{BB962C8B-B14F-4D97-AF65-F5344CB8AC3E}">
        <p14:creationId xmlns:p14="http://schemas.microsoft.com/office/powerpoint/2010/main" val="2739369315"/>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 How it works</a:t>
            </a:r>
          </a:p>
        </p:txBody>
      </p:sp>
      <p:pic>
        <p:nvPicPr>
          <p:cNvPr id="3" name="Picture 2">
            <a:extLst>
              <a:ext uri="{FF2B5EF4-FFF2-40B4-BE49-F238E27FC236}">
                <a16:creationId xmlns:a16="http://schemas.microsoft.com/office/drawing/2014/main" id="{60E148FD-74AE-4503-91BA-20EA71EED4AD}"/>
              </a:ext>
            </a:extLst>
          </p:cNvPr>
          <p:cNvPicPr>
            <a:picLocks noChangeAspect="1"/>
          </p:cNvPicPr>
          <p:nvPr/>
        </p:nvPicPr>
        <p:blipFill>
          <a:blip r:embed="rId2"/>
          <a:stretch>
            <a:fillRect/>
          </a:stretch>
        </p:blipFill>
        <p:spPr>
          <a:xfrm>
            <a:off x="417864" y="1644514"/>
            <a:ext cx="10599906" cy="5152146"/>
          </a:xfrm>
          <a:prstGeom prst="rect">
            <a:avLst/>
          </a:prstGeom>
        </p:spPr>
      </p:pic>
    </p:spTree>
    <p:extLst>
      <p:ext uri="{BB962C8B-B14F-4D97-AF65-F5344CB8AC3E}">
        <p14:creationId xmlns:p14="http://schemas.microsoft.com/office/powerpoint/2010/main" val="1709936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Replicated Tables Best Practices</a:t>
            </a:r>
          </a:p>
        </p:txBody>
      </p:sp>
      <p:pic>
        <p:nvPicPr>
          <p:cNvPr id="3" name="Picture 2">
            <a:extLst>
              <a:ext uri="{FF2B5EF4-FFF2-40B4-BE49-F238E27FC236}">
                <a16:creationId xmlns:a16="http://schemas.microsoft.com/office/drawing/2014/main" id="{0726265E-8D6F-4F4D-926A-93DA9B8CBEDD}"/>
              </a:ext>
            </a:extLst>
          </p:cNvPr>
          <p:cNvPicPr>
            <a:picLocks noChangeAspect="1"/>
          </p:cNvPicPr>
          <p:nvPr/>
        </p:nvPicPr>
        <p:blipFill>
          <a:blip r:embed="rId2"/>
          <a:stretch>
            <a:fillRect/>
          </a:stretch>
        </p:blipFill>
        <p:spPr>
          <a:xfrm>
            <a:off x="451817" y="1765423"/>
            <a:ext cx="10555783" cy="4265619"/>
          </a:xfrm>
          <a:prstGeom prst="rect">
            <a:avLst/>
          </a:prstGeom>
        </p:spPr>
      </p:pic>
    </p:spTree>
    <p:extLst>
      <p:ext uri="{BB962C8B-B14F-4D97-AF65-F5344CB8AC3E}">
        <p14:creationId xmlns:p14="http://schemas.microsoft.com/office/powerpoint/2010/main" val="377064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2075336"/>
            <a:ext cx="4892040" cy="2843855"/>
          </a:xfrm>
        </p:spPr>
        <p:txBody>
          <a:bodyPr/>
          <a:lstStyle/>
          <a:p>
            <a:pPr algn="ctr"/>
            <a:r>
              <a:rPr lang="en-US" dirty="0"/>
              <a:t>Concurrency, Concurrency Slots and Resource Classes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42678015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Importance of Concurrency</a:t>
            </a:r>
          </a:p>
        </p:txBody>
      </p:sp>
      <p:pic>
        <p:nvPicPr>
          <p:cNvPr id="3" name="Picture 2">
            <a:extLst>
              <a:ext uri="{FF2B5EF4-FFF2-40B4-BE49-F238E27FC236}">
                <a16:creationId xmlns:a16="http://schemas.microsoft.com/office/drawing/2014/main" id="{61DBF889-9AF3-4562-BD86-D544F590FE27}"/>
              </a:ext>
            </a:extLst>
          </p:cNvPr>
          <p:cNvPicPr>
            <a:picLocks noChangeAspect="1"/>
          </p:cNvPicPr>
          <p:nvPr/>
        </p:nvPicPr>
        <p:blipFill>
          <a:blip r:embed="rId2"/>
          <a:stretch>
            <a:fillRect/>
          </a:stretch>
        </p:blipFill>
        <p:spPr>
          <a:xfrm>
            <a:off x="550808" y="1621359"/>
            <a:ext cx="10699664" cy="4864385"/>
          </a:xfrm>
          <a:prstGeom prst="rect">
            <a:avLst/>
          </a:prstGeom>
        </p:spPr>
      </p:pic>
    </p:spTree>
    <p:extLst>
      <p:ext uri="{BB962C8B-B14F-4D97-AF65-F5344CB8AC3E}">
        <p14:creationId xmlns:p14="http://schemas.microsoft.com/office/powerpoint/2010/main" val="24508822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Concurrency Slots</a:t>
            </a:r>
          </a:p>
        </p:txBody>
      </p:sp>
      <p:pic>
        <p:nvPicPr>
          <p:cNvPr id="3" name="Picture 2">
            <a:extLst>
              <a:ext uri="{FF2B5EF4-FFF2-40B4-BE49-F238E27FC236}">
                <a16:creationId xmlns:a16="http://schemas.microsoft.com/office/drawing/2014/main" id="{FF3FE093-8518-434F-9BBA-3A5C750B72D3}"/>
              </a:ext>
            </a:extLst>
          </p:cNvPr>
          <p:cNvPicPr>
            <a:picLocks noChangeAspect="1"/>
          </p:cNvPicPr>
          <p:nvPr/>
        </p:nvPicPr>
        <p:blipFill>
          <a:blip r:embed="rId2"/>
          <a:stretch>
            <a:fillRect/>
          </a:stretch>
        </p:blipFill>
        <p:spPr>
          <a:xfrm>
            <a:off x="3203659" y="1119411"/>
            <a:ext cx="6110230" cy="5735657"/>
          </a:xfrm>
          <a:prstGeom prst="rect">
            <a:avLst/>
          </a:prstGeom>
        </p:spPr>
      </p:pic>
      <p:sp>
        <p:nvSpPr>
          <p:cNvPr id="4" name="TextBox 3">
            <a:extLst>
              <a:ext uri="{FF2B5EF4-FFF2-40B4-BE49-F238E27FC236}">
                <a16:creationId xmlns:a16="http://schemas.microsoft.com/office/drawing/2014/main" id="{D2ABDB03-74F1-4A6A-B32B-2BEC37D6C0A1}"/>
              </a:ext>
            </a:extLst>
          </p:cNvPr>
          <p:cNvSpPr txBox="1"/>
          <p:nvPr/>
        </p:nvSpPr>
        <p:spPr>
          <a:xfrm>
            <a:off x="9813561" y="1454046"/>
            <a:ext cx="2298491" cy="2289858"/>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accent4"/>
                </a:solidFill>
              </a:rPr>
              <a:t>Get a better slide</a:t>
            </a:r>
          </a:p>
        </p:txBody>
      </p:sp>
    </p:spTree>
    <p:extLst>
      <p:ext uri="{BB962C8B-B14F-4D97-AF65-F5344CB8AC3E}">
        <p14:creationId xmlns:p14="http://schemas.microsoft.com/office/powerpoint/2010/main" val="12318197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Dynamic Resource Class Example at DW3000c</a:t>
            </a:r>
          </a:p>
        </p:txBody>
      </p:sp>
      <p:pic>
        <p:nvPicPr>
          <p:cNvPr id="3" name="Picture 2">
            <a:extLst>
              <a:ext uri="{FF2B5EF4-FFF2-40B4-BE49-F238E27FC236}">
                <a16:creationId xmlns:a16="http://schemas.microsoft.com/office/drawing/2014/main" id="{92083D01-B1A8-43BE-AC76-BB64F92880C5}"/>
              </a:ext>
            </a:extLst>
          </p:cNvPr>
          <p:cNvPicPr>
            <a:picLocks noChangeAspect="1"/>
          </p:cNvPicPr>
          <p:nvPr/>
        </p:nvPicPr>
        <p:blipFill>
          <a:blip r:embed="rId2"/>
          <a:stretch>
            <a:fillRect/>
          </a:stretch>
        </p:blipFill>
        <p:spPr>
          <a:xfrm>
            <a:off x="818950" y="1808520"/>
            <a:ext cx="10206298" cy="4377419"/>
          </a:xfrm>
          <a:prstGeom prst="rect">
            <a:avLst/>
          </a:prstGeom>
        </p:spPr>
      </p:pic>
    </p:spTree>
    <p:extLst>
      <p:ext uri="{BB962C8B-B14F-4D97-AF65-F5344CB8AC3E}">
        <p14:creationId xmlns:p14="http://schemas.microsoft.com/office/powerpoint/2010/main" val="5492374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Dynamic Resource Class Example at DW6000c</a:t>
            </a:r>
          </a:p>
        </p:txBody>
      </p:sp>
      <p:pic>
        <p:nvPicPr>
          <p:cNvPr id="4" name="Picture 3">
            <a:extLst>
              <a:ext uri="{FF2B5EF4-FFF2-40B4-BE49-F238E27FC236}">
                <a16:creationId xmlns:a16="http://schemas.microsoft.com/office/drawing/2014/main" id="{49AA8381-080E-4B7B-9723-67F1D1EAE890}"/>
              </a:ext>
            </a:extLst>
          </p:cNvPr>
          <p:cNvPicPr>
            <a:picLocks noChangeAspect="1"/>
          </p:cNvPicPr>
          <p:nvPr/>
        </p:nvPicPr>
        <p:blipFill>
          <a:blip r:embed="rId2"/>
          <a:stretch>
            <a:fillRect/>
          </a:stretch>
        </p:blipFill>
        <p:spPr>
          <a:xfrm>
            <a:off x="1433589" y="1893020"/>
            <a:ext cx="8625590" cy="3673328"/>
          </a:xfrm>
          <a:prstGeom prst="rect">
            <a:avLst/>
          </a:prstGeom>
        </p:spPr>
      </p:pic>
    </p:spTree>
    <p:extLst>
      <p:ext uri="{BB962C8B-B14F-4D97-AF65-F5344CB8AC3E}">
        <p14:creationId xmlns:p14="http://schemas.microsoft.com/office/powerpoint/2010/main" val="27296036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Static Resource Class Example at DW3000c</a:t>
            </a:r>
          </a:p>
        </p:txBody>
      </p:sp>
      <p:pic>
        <p:nvPicPr>
          <p:cNvPr id="3" name="Picture 2">
            <a:extLst>
              <a:ext uri="{FF2B5EF4-FFF2-40B4-BE49-F238E27FC236}">
                <a16:creationId xmlns:a16="http://schemas.microsoft.com/office/drawing/2014/main" id="{257F209E-8A69-44ED-855A-AC637C7C6DB8}"/>
              </a:ext>
            </a:extLst>
          </p:cNvPr>
          <p:cNvPicPr>
            <a:picLocks noChangeAspect="1"/>
          </p:cNvPicPr>
          <p:nvPr/>
        </p:nvPicPr>
        <p:blipFill>
          <a:blip r:embed="rId2"/>
          <a:stretch>
            <a:fillRect/>
          </a:stretch>
        </p:blipFill>
        <p:spPr>
          <a:xfrm>
            <a:off x="865187" y="1419068"/>
            <a:ext cx="9403887" cy="4996721"/>
          </a:xfrm>
          <a:prstGeom prst="rect">
            <a:avLst/>
          </a:prstGeom>
        </p:spPr>
      </p:pic>
    </p:spTree>
    <p:extLst>
      <p:ext uri="{BB962C8B-B14F-4D97-AF65-F5344CB8AC3E}">
        <p14:creationId xmlns:p14="http://schemas.microsoft.com/office/powerpoint/2010/main" val="11232843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Static Resource Class Example at DW6000c</a:t>
            </a:r>
          </a:p>
        </p:txBody>
      </p:sp>
      <p:pic>
        <p:nvPicPr>
          <p:cNvPr id="4" name="Picture 3">
            <a:extLst>
              <a:ext uri="{FF2B5EF4-FFF2-40B4-BE49-F238E27FC236}">
                <a16:creationId xmlns:a16="http://schemas.microsoft.com/office/drawing/2014/main" id="{E3E45202-15AF-4ADE-957A-DCC8A0CF6657}"/>
              </a:ext>
            </a:extLst>
          </p:cNvPr>
          <p:cNvPicPr>
            <a:picLocks noChangeAspect="1"/>
          </p:cNvPicPr>
          <p:nvPr/>
        </p:nvPicPr>
        <p:blipFill>
          <a:blip r:embed="rId2"/>
          <a:stretch>
            <a:fillRect/>
          </a:stretch>
        </p:blipFill>
        <p:spPr>
          <a:xfrm>
            <a:off x="1206104" y="1451558"/>
            <a:ext cx="9082146" cy="5064284"/>
          </a:xfrm>
          <a:prstGeom prst="rect">
            <a:avLst/>
          </a:prstGeom>
        </p:spPr>
      </p:pic>
    </p:spTree>
    <p:extLst>
      <p:ext uri="{BB962C8B-B14F-4D97-AF65-F5344CB8AC3E}">
        <p14:creationId xmlns:p14="http://schemas.microsoft.com/office/powerpoint/2010/main" val="2268261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Resource Class Best Practices </a:t>
            </a:r>
          </a:p>
        </p:txBody>
      </p:sp>
      <p:pic>
        <p:nvPicPr>
          <p:cNvPr id="3" name="Picture 2">
            <a:extLst>
              <a:ext uri="{FF2B5EF4-FFF2-40B4-BE49-F238E27FC236}">
                <a16:creationId xmlns:a16="http://schemas.microsoft.com/office/drawing/2014/main" id="{5A852690-5943-4376-B049-474E9F7B6C47}"/>
              </a:ext>
            </a:extLst>
          </p:cNvPr>
          <p:cNvPicPr>
            <a:picLocks noChangeAspect="1"/>
          </p:cNvPicPr>
          <p:nvPr/>
        </p:nvPicPr>
        <p:blipFill>
          <a:blip r:embed="rId2"/>
          <a:stretch>
            <a:fillRect/>
          </a:stretch>
        </p:blipFill>
        <p:spPr>
          <a:xfrm>
            <a:off x="449761" y="1502821"/>
            <a:ext cx="9498711" cy="4578582"/>
          </a:xfrm>
          <a:prstGeom prst="rect">
            <a:avLst/>
          </a:prstGeom>
        </p:spPr>
      </p:pic>
    </p:spTree>
    <p:extLst>
      <p:ext uri="{BB962C8B-B14F-4D97-AF65-F5344CB8AC3E}">
        <p14:creationId xmlns:p14="http://schemas.microsoft.com/office/powerpoint/2010/main" val="33055925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7136C-E62A-4597-948F-7E09624808D9}"/>
              </a:ext>
            </a:extLst>
          </p:cNvPr>
          <p:cNvSpPr>
            <a:spLocks noGrp="1"/>
          </p:cNvSpPr>
          <p:nvPr>
            <p:ph type="body" sz="quarter" idx="4294967295"/>
          </p:nvPr>
        </p:nvSpPr>
        <p:spPr>
          <a:xfrm>
            <a:off x="0" y="1212850"/>
            <a:ext cx="11887200" cy="2769989"/>
          </a:xfrm>
        </p:spPr>
        <p:txBody>
          <a:bodyPr/>
          <a:lstStyle/>
          <a:p>
            <a:pPr marL="0" indent="0">
              <a:buNone/>
            </a:pPr>
            <a:r>
              <a:rPr lang="en-US" dirty="0"/>
              <a:t>WIFI - </a:t>
            </a:r>
          </a:p>
          <a:p>
            <a:pPr marL="0" indent="0">
              <a:buNone/>
            </a:pPr>
            <a:r>
              <a:rPr lang="en-US" dirty="0"/>
              <a:t>PWD –</a:t>
            </a:r>
          </a:p>
          <a:p>
            <a:pPr marL="0" indent="0">
              <a:buNone/>
            </a:pPr>
            <a:r>
              <a:rPr lang="en-US" dirty="0"/>
              <a:t>File Location - </a:t>
            </a:r>
            <a:r>
              <a:rPr lang="en-US" sz="2400" dirty="0">
                <a:solidFill>
                  <a:schemeClr val="tx1"/>
                </a:solidFill>
                <a:hlinkClick r:id="rId2">
                  <a:extLst>
                    <a:ext uri="{A12FA001-AC4F-418D-AE19-62706E023703}">
                      <ahyp:hlinkClr xmlns:ahyp="http://schemas.microsoft.com/office/drawing/2018/hyperlinkcolor" val="tx"/>
                    </a:ext>
                  </a:extLst>
                </a:hlinkClick>
              </a:rPr>
              <a:t>https://github.com/steveyoungca/SQLDWinaDayWorkshop</a:t>
            </a:r>
            <a:endParaRPr lang="en-US" sz="2400" dirty="0">
              <a:solidFill>
                <a:schemeClr val="tx1"/>
              </a:solidFill>
            </a:endParaRPr>
          </a:p>
          <a:p>
            <a:pPr marL="0" indent="0">
              <a:buNone/>
            </a:pPr>
            <a:endParaRPr lang="en-US" dirty="0"/>
          </a:p>
        </p:txBody>
      </p:sp>
      <p:sp>
        <p:nvSpPr>
          <p:cNvPr id="3" name="Title 2">
            <a:extLst>
              <a:ext uri="{FF2B5EF4-FFF2-40B4-BE49-F238E27FC236}">
                <a16:creationId xmlns:a16="http://schemas.microsoft.com/office/drawing/2014/main" id="{0C00AEF5-EF32-445B-80E0-89876E7473CC}"/>
              </a:ext>
            </a:extLst>
          </p:cNvPr>
          <p:cNvSpPr>
            <a:spLocks noGrp="1"/>
          </p:cNvSpPr>
          <p:nvPr>
            <p:ph type="title" idx="4294967295"/>
          </p:nvPr>
        </p:nvSpPr>
        <p:spPr>
          <a:xfrm>
            <a:off x="547688" y="295275"/>
            <a:ext cx="11888787" cy="917575"/>
          </a:xfrm>
        </p:spPr>
        <p:txBody>
          <a:bodyPr/>
          <a:lstStyle/>
          <a:p>
            <a:r>
              <a:rPr lang="en-US" b="1" dirty="0"/>
              <a:t>Important Info</a:t>
            </a:r>
          </a:p>
        </p:txBody>
      </p:sp>
    </p:spTree>
    <p:extLst>
      <p:ext uri="{BB962C8B-B14F-4D97-AF65-F5344CB8AC3E}">
        <p14:creationId xmlns:p14="http://schemas.microsoft.com/office/powerpoint/2010/main" val="33739207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2"/>
            <a:ext cx="4892040" cy="849463"/>
          </a:xfrm>
        </p:spPr>
        <p:txBody>
          <a:bodyPr/>
          <a:lstStyle/>
          <a:p>
            <a:pPr algn="ctr"/>
            <a:r>
              <a:rPr lang="en-US" dirty="0"/>
              <a:t>Index/Stats</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26149144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sz="4400" dirty="0"/>
              <a:t>Clustered </a:t>
            </a:r>
            <a:r>
              <a:rPr lang="en-US" sz="4400" dirty="0" err="1"/>
              <a:t>Columnstore</a:t>
            </a:r>
            <a:r>
              <a:rPr lang="en-US" sz="4400" dirty="0"/>
              <a:t> Indexes(CCI) Best Practices </a:t>
            </a:r>
          </a:p>
        </p:txBody>
      </p:sp>
      <p:pic>
        <p:nvPicPr>
          <p:cNvPr id="3" name="Picture 2">
            <a:extLst>
              <a:ext uri="{FF2B5EF4-FFF2-40B4-BE49-F238E27FC236}">
                <a16:creationId xmlns:a16="http://schemas.microsoft.com/office/drawing/2014/main" id="{F5E146C3-696B-4A32-B9A8-5080D623BC02}"/>
              </a:ext>
            </a:extLst>
          </p:cNvPr>
          <p:cNvPicPr>
            <a:picLocks noChangeAspect="1"/>
          </p:cNvPicPr>
          <p:nvPr/>
        </p:nvPicPr>
        <p:blipFill>
          <a:blip r:embed="rId2"/>
          <a:stretch>
            <a:fillRect/>
          </a:stretch>
        </p:blipFill>
        <p:spPr>
          <a:xfrm>
            <a:off x="274639" y="1751405"/>
            <a:ext cx="9528928" cy="4769015"/>
          </a:xfrm>
          <a:prstGeom prst="rect">
            <a:avLst/>
          </a:prstGeom>
        </p:spPr>
      </p:pic>
      <p:sp>
        <p:nvSpPr>
          <p:cNvPr id="4" name="Rectangle 3">
            <a:extLst>
              <a:ext uri="{FF2B5EF4-FFF2-40B4-BE49-F238E27FC236}">
                <a16:creationId xmlns:a16="http://schemas.microsoft.com/office/drawing/2014/main" id="{73CBC0DE-7142-4DBD-AFA5-09FA2EEC68F1}"/>
              </a:ext>
            </a:extLst>
          </p:cNvPr>
          <p:cNvSpPr/>
          <p:nvPr/>
        </p:nvSpPr>
        <p:spPr>
          <a:xfrm>
            <a:off x="2907548" y="6520420"/>
            <a:ext cx="9528927" cy="369332"/>
          </a:xfrm>
          <a:prstGeom prst="rect">
            <a:avLst/>
          </a:prstGeom>
        </p:spPr>
        <p:txBody>
          <a:bodyPr wrap="square">
            <a:spAutoFit/>
          </a:bodyPr>
          <a:lstStyle/>
          <a:p>
            <a:r>
              <a:rPr lang="en-US" dirty="0">
                <a:hlinkClick r:id="rId3"/>
              </a:rPr>
              <a:t>https://docs.microsoft.com/en-us/azure/sql-data-warehouse/sql-data-warehouse-tables-index</a:t>
            </a:r>
            <a:endParaRPr lang="en-US" dirty="0"/>
          </a:p>
        </p:txBody>
      </p:sp>
    </p:spTree>
    <p:extLst>
      <p:ext uri="{BB962C8B-B14F-4D97-AF65-F5344CB8AC3E}">
        <p14:creationId xmlns:p14="http://schemas.microsoft.com/office/powerpoint/2010/main" val="21004106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Index/Stats Best Practices</a:t>
            </a:r>
          </a:p>
        </p:txBody>
      </p:sp>
      <p:pic>
        <p:nvPicPr>
          <p:cNvPr id="3" name="Picture 2">
            <a:extLst>
              <a:ext uri="{FF2B5EF4-FFF2-40B4-BE49-F238E27FC236}">
                <a16:creationId xmlns:a16="http://schemas.microsoft.com/office/drawing/2014/main" id="{8A11A496-4EC3-47AD-B08A-8EA0A0FA4DA0}"/>
              </a:ext>
            </a:extLst>
          </p:cNvPr>
          <p:cNvPicPr>
            <a:picLocks noChangeAspect="1"/>
          </p:cNvPicPr>
          <p:nvPr/>
        </p:nvPicPr>
        <p:blipFill>
          <a:blip r:embed="rId2"/>
          <a:stretch>
            <a:fillRect/>
          </a:stretch>
        </p:blipFill>
        <p:spPr>
          <a:xfrm>
            <a:off x="683459" y="1410070"/>
            <a:ext cx="8995190" cy="4997328"/>
          </a:xfrm>
          <a:prstGeom prst="rect">
            <a:avLst/>
          </a:prstGeom>
        </p:spPr>
      </p:pic>
    </p:spTree>
    <p:extLst>
      <p:ext uri="{BB962C8B-B14F-4D97-AF65-F5344CB8AC3E}">
        <p14:creationId xmlns:p14="http://schemas.microsoft.com/office/powerpoint/2010/main" val="4083549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2"/>
            <a:ext cx="4892040" cy="849463"/>
          </a:xfrm>
        </p:spPr>
        <p:txBody>
          <a:bodyPr/>
          <a:lstStyle/>
          <a:p>
            <a:pPr algn="ctr"/>
            <a:r>
              <a:rPr lang="en-US" dirty="0"/>
              <a:t>Monitoring</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31687824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Monitoring Options</a:t>
            </a:r>
          </a:p>
        </p:txBody>
      </p:sp>
      <p:pic>
        <p:nvPicPr>
          <p:cNvPr id="3" name="Picture 2">
            <a:extLst>
              <a:ext uri="{FF2B5EF4-FFF2-40B4-BE49-F238E27FC236}">
                <a16:creationId xmlns:a16="http://schemas.microsoft.com/office/drawing/2014/main" id="{073D5AF4-A212-4CD5-A5EB-A14EE283A94F}"/>
              </a:ext>
            </a:extLst>
          </p:cNvPr>
          <p:cNvPicPr>
            <a:picLocks noChangeAspect="1"/>
          </p:cNvPicPr>
          <p:nvPr/>
        </p:nvPicPr>
        <p:blipFill>
          <a:blip r:embed="rId2"/>
          <a:stretch>
            <a:fillRect/>
          </a:stretch>
        </p:blipFill>
        <p:spPr>
          <a:xfrm>
            <a:off x="440571" y="1510592"/>
            <a:ext cx="9918774" cy="3796194"/>
          </a:xfrm>
          <a:prstGeom prst="rect">
            <a:avLst/>
          </a:prstGeom>
        </p:spPr>
      </p:pic>
    </p:spTree>
    <p:extLst>
      <p:ext uri="{BB962C8B-B14F-4D97-AF65-F5344CB8AC3E}">
        <p14:creationId xmlns:p14="http://schemas.microsoft.com/office/powerpoint/2010/main" val="35668480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Azure Portal</a:t>
            </a:r>
          </a:p>
        </p:txBody>
      </p:sp>
      <p:pic>
        <p:nvPicPr>
          <p:cNvPr id="3" name="Picture 2">
            <a:extLst>
              <a:ext uri="{FF2B5EF4-FFF2-40B4-BE49-F238E27FC236}">
                <a16:creationId xmlns:a16="http://schemas.microsoft.com/office/drawing/2014/main" id="{03E26682-F645-4A73-9F42-571BC01C3CB9}"/>
              </a:ext>
            </a:extLst>
          </p:cNvPr>
          <p:cNvPicPr>
            <a:picLocks noChangeAspect="1"/>
          </p:cNvPicPr>
          <p:nvPr/>
        </p:nvPicPr>
        <p:blipFill>
          <a:blip r:embed="rId3"/>
          <a:stretch>
            <a:fillRect/>
          </a:stretch>
        </p:blipFill>
        <p:spPr>
          <a:xfrm>
            <a:off x="356207" y="1423503"/>
            <a:ext cx="5551860" cy="2296946"/>
          </a:xfrm>
          <a:prstGeom prst="rect">
            <a:avLst/>
          </a:prstGeom>
        </p:spPr>
      </p:pic>
    </p:spTree>
    <p:extLst>
      <p:ext uri="{BB962C8B-B14F-4D97-AF65-F5344CB8AC3E}">
        <p14:creationId xmlns:p14="http://schemas.microsoft.com/office/powerpoint/2010/main" val="1740598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Execution DMVs</a:t>
            </a:r>
          </a:p>
        </p:txBody>
      </p:sp>
      <p:pic>
        <p:nvPicPr>
          <p:cNvPr id="3" name="Picture 2">
            <a:extLst>
              <a:ext uri="{FF2B5EF4-FFF2-40B4-BE49-F238E27FC236}">
                <a16:creationId xmlns:a16="http://schemas.microsoft.com/office/drawing/2014/main" id="{E258D38E-A43F-4185-B6DD-82E87552794C}"/>
              </a:ext>
            </a:extLst>
          </p:cNvPr>
          <p:cNvPicPr>
            <a:picLocks noChangeAspect="1"/>
          </p:cNvPicPr>
          <p:nvPr/>
        </p:nvPicPr>
        <p:blipFill>
          <a:blip r:embed="rId2"/>
          <a:stretch>
            <a:fillRect/>
          </a:stretch>
        </p:blipFill>
        <p:spPr>
          <a:xfrm>
            <a:off x="1145339" y="1545961"/>
            <a:ext cx="9636961" cy="4527254"/>
          </a:xfrm>
          <a:prstGeom prst="rect">
            <a:avLst/>
          </a:prstGeom>
        </p:spPr>
      </p:pic>
    </p:spTree>
    <p:extLst>
      <p:ext uri="{BB962C8B-B14F-4D97-AF65-F5344CB8AC3E}">
        <p14:creationId xmlns:p14="http://schemas.microsoft.com/office/powerpoint/2010/main" val="22293224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1936556"/>
          </a:xfrm>
        </p:spPr>
        <p:txBody>
          <a:bodyPr/>
          <a:lstStyle/>
          <a:p>
            <a:endParaRPr lang="en-US" dirty="0"/>
          </a:p>
          <a:p>
            <a:endParaRPr lang="en-US" dirty="0"/>
          </a:p>
          <a:p>
            <a:endParaRPr lang="en-US" dirty="0"/>
          </a:p>
        </p:txBody>
      </p:sp>
      <p:sp>
        <p:nvSpPr>
          <p:cNvPr id="5" name="TextBox 4">
            <a:extLst>
              <a:ext uri="{FF2B5EF4-FFF2-40B4-BE49-F238E27FC236}">
                <a16:creationId xmlns:a16="http://schemas.microsoft.com/office/drawing/2014/main" id="{5D666A9C-271C-4060-9A0A-D294F88A667E}"/>
              </a:ext>
            </a:extLst>
          </p:cNvPr>
          <p:cNvSpPr txBox="1"/>
          <p:nvPr/>
        </p:nvSpPr>
        <p:spPr>
          <a:xfrm>
            <a:off x="144905" y="1588958"/>
            <a:ext cx="1031822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SQL Data Warehouse Documentation - </a:t>
            </a:r>
            <a:r>
              <a:rPr lang="en-US" sz="1600" dirty="0">
                <a:hlinkClick r:id="rId3"/>
              </a:rPr>
              <a:t>https://docs.microsoft.com/en-us/azure/sql-data-warehouse/</a:t>
            </a:r>
            <a:r>
              <a:rPr lang="en-US" sz="1600" dirty="0"/>
              <a:t> </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15650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5839241" cy="1828786"/>
          </a:xfrm>
        </p:spPr>
        <p:txBody>
          <a:bodyPr/>
          <a:lstStyle/>
          <a:p>
            <a:r>
              <a:rPr lang="en-US"/>
              <a:t>Q&amp;A</a:t>
            </a:r>
          </a:p>
        </p:txBody>
      </p:sp>
    </p:spTree>
    <p:extLst>
      <p:ext uri="{BB962C8B-B14F-4D97-AF65-F5344CB8AC3E}">
        <p14:creationId xmlns:p14="http://schemas.microsoft.com/office/powerpoint/2010/main" val="17622491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5482" y="2640306"/>
            <a:ext cx="11885514" cy="1713914"/>
          </a:xfrm>
        </p:spPr>
        <p:txBody>
          <a:bodyPr/>
          <a:lstStyle/>
          <a:p>
            <a:pPr algn="ctr"/>
            <a:r>
              <a:rPr lang="en-US" dirty="0"/>
              <a:t>SQL DW Operational best practices</a:t>
            </a:r>
            <a:br>
              <a:rPr lang="en-US" dirty="0"/>
            </a:br>
            <a:endParaRPr lang="en-US" dirty="0"/>
          </a:p>
        </p:txBody>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9707746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968CCA-D32A-4105-9E2F-2A6D696A427C}"/>
              </a:ext>
            </a:extLst>
          </p:cNvPr>
          <p:cNvSpPr>
            <a:spLocks noGrp="1"/>
          </p:cNvSpPr>
          <p:nvPr>
            <p:ph type="body" sz="quarter" idx="10"/>
          </p:nvPr>
        </p:nvSpPr>
        <p:spPr>
          <a:xfrm>
            <a:off x="274638" y="1212850"/>
            <a:ext cx="11887200" cy="5355312"/>
          </a:xfrm>
        </p:spPr>
        <p:txBody>
          <a:bodyPr/>
          <a:lstStyle/>
          <a:p>
            <a:r>
              <a:rPr lang="en-US" dirty="0"/>
              <a:t>Data Movement</a:t>
            </a:r>
          </a:p>
          <a:p>
            <a:r>
              <a:rPr lang="en-US" dirty="0"/>
              <a:t>Replicated Tables</a:t>
            </a:r>
          </a:p>
          <a:p>
            <a:r>
              <a:rPr lang="en-US" dirty="0"/>
              <a:t>Concurrency, Concurrency Slots and Resource Classes</a:t>
            </a:r>
          </a:p>
          <a:p>
            <a:r>
              <a:rPr lang="en-US" dirty="0"/>
              <a:t>Index/Stats</a:t>
            </a:r>
          </a:p>
          <a:p>
            <a:r>
              <a:rPr lang="en-US" dirty="0"/>
              <a:t>Monitoring</a:t>
            </a:r>
          </a:p>
          <a:p>
            <a:endParaRPr lang="en-US" dirty="0"/>
          </a:p>
          <a:p>
            <a:endParaRPr lang="en-US" dirty="0"/>
          </a:p>
        </p:txBody>
      </p:sp>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892990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753421-208F-4C36-9001-1E5BA2814AE3}"/>
              </a:ext>
            </a:extLst>
          </p:cNvPr>
          <p:cNvSpPr>
            <a:spLocks noGrp="1"/>
          </p:cNvSpPr>
          <p:nvPr>
            <p:ph type="title"/>
          </p:nvPr>
        </p:nvSpPr>
        <p:spPr/>
        <p:txBody>
          <a:bodyPr/>
          <a:lstStyle/>
          <a:p>
            <a:r>
              <a:rPr lang="en-US" dirty="0"/>
              <a:t>Data and Compute are Distributed</a:t>
            </a:r>
          </a:p>
        </p:txBody>
      </p:sp>
      <p:pic>
        <p:nvPicPr>
          <p:cNvPr id="4" name="Picture 3">
            <a:extLst>
              <a:ext uri="{FF2B5EF4-FFF2-40B4-BE49-F238E27FC236}">
                <a16:creationId xmlns:a16="http://schemas.microsoft.com/office/drawing/2014/main" id="{EA29225F-94A8-436D-A2F5-FB02B9D1CE33}"/>
              </a:ext>
            </a:extLst>
          </p:cNvPr>
          <p:cNvPicPr>
            <a:picLocks noChangeAspect="1"/>
          </p:cNvPicPr>
          <p:nvPr/>
        </p:nvPicPr>
        <p:blipFill>
          <a:blip r:embed="rId2"/>
          <a:stretch>
            <a:fillRect/>
          </a:stretch>
        </p:blipFill>
        <p:spPr>
          <a:xfrm>
            <a:off x="274638" y="1520839"/>
            <a:ext cx="9893689" cy="4688642"/>
          </a:xfrm>
          <a:prstGeom prst="rect">
            <a:avLst/>
          </a:prstGeom>
        </p:spPr>
      </p:pic>
    </p:spTree>
    <p:extLst>
      <p:ext uri="{BB962C8B-B14F-4D97-AF65-F5344CB8AC3E}">
        <p14:creationId xmlns:p14="http://schemas.microsoft.com/office/powerpoint/2010/main" val="21550431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5FF442-B733-4315-AC6A-B6EAABE02B22}"/>
              </a:ext>
            </a:extLst>
          </p:cNvPr>
          <p:cNvSpPr>
            <a:spLocks noGrp="1"/>
          </p:cNvSpPr>
          <p:nvPr>
            <p:ph type="title"/>
          </p:nvPr>
        </p:nvSpPr>
        <p:spPr>
          <a:xfrm>
            <a:off x="274639" y="3072531"/>
            <a:ext cx="4892040" cy="849463"/>
          </a:xfrm>
        </p:spPr>
        <p:txBody>
          <a:bodyPr/>
          <a:lstStyle/>
          <a:p>
            <a:pPr algn="ctr"/>
            <a:r>
              <a:rPr lang="en-US" dirty="0"/>
              <a:t>Data Movement</a:t>
            </a:r>
          </a:p>
        </p:txBody>
      </p:sp>
      <p:sp>
        <p:nvSpPr>
          <p:cNvPr id="4" name="Picture Placeholder 3">
            <a:extLst>
              <a:ext uri="{FF2B5EF4-FFF2-40B4-BE49-F238E27FC236}">
                <a16:creationId xmlns:a16="http://schemas.microsoft.com/office/drawing/2014/main" id="{4D641CDD-B481-41CE-A0FF-ED730A25E15C}"/>
              </a:ext>
            </a:extLst>
          </p:cNvPr>
          <p:cNvSpPr>
            <a:spLocks noGrp="1"/>
          </p:cNvSpPr>
          <p:nvPr>
            <p:ph type="pic" sz="quarter" idx="10"/>
          </p:nvPr>
        </p:nvSpPr>
        <p:spPr/>
      </p:sp>
      <p:sp>
        <p:nvSpPr>
          <p:cNvPr id="2" name="Rectangle 1">
            <a:extLst>
              <a:ext uri="{FF2B5EF4-FFF2-40B4-BE49-F238E27FC236}">
                <a16:creationId xmlns:a16="http://schemas.microsoft.com/office/drawing/2014/main" id="{74A55032-4A29-43EF-B328-D3DA003D1F5A}"/>
              </a:ext>
            </a:extLst>
          </p:cNvPr>
          <p:cNvSpPr/>
          <p:nvPr/>
        </p:nvSpPr>
        <p:spPr>
          <a:xfrm>
            <a:off x="6094637" y="3308920"/>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Tree>
    <p:extLst>
      <p:ext uri="{BB962C8B-B14F-4D97-AF65-F5344CB8AC3E}">
        <p14:creationId xmlns:p14="http://schemas.microsoft.com/office/powerpoint/2010/main" val="18557634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Why Data Moves</a:t>
            </a:r>
          </a:p>
        </p:txBody>
      </p:sp>
      <p:pic>
        <p:nvPicPr>
          <p:cNvPr id="3" name="Picture 2">
            <a:extLst>
              <a:ext uri="{FF2B5EF4-FFF2-40B4-BE49-F238E27FC236}">
                <a16:creationId xmlns:a16="http://schemas.microsoft.com/office/drawing/2014/main" id="{EE6C9995-B658-4048-A23C-8FBF6D276886}"/>
              </a:ext>
            </a:extLst>
          </p:cNvPr>
          <p:cNvPicPr>
            <a:picLocks noChangeAspect="1"/>
          </p:cNvPicPr>
          <p:nvPr/>
        </p:nvPicPr>
        <p:blipFill>
          <a:blip r:embed="rId2"/>
          <a:stretch>
            <a:fillRect/>
          </a:stretch>
        </p:blipFill>
        <p:spPr>
          <a:xfrm>
            <a:off x="410863" y="1649563"/>
            <a:ext cx="7868704" cy="3182015"/>
          </a:xfrm>
          <a:prstGeom prst="rect">
            <a:avLst/>
          </a:prstGeom>
        </p:spPr>
      </p:pic>
    </p:spTree>
    <p:extLst>
      <p:ext uri="{BB962C8B-B14F-4D97-AF65-F5344CB8AC3E}">
        <p14:creationId xmlns:p14="http://schemas.microsoft.com/office/powerpoint/2010/main" val="36603719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9A61-E21D-462F-AE7E-E45B18042265}"/>
              </a:ext>
            </a:extLst>
          </p:cNvPr>
          <p:cNvSpPr>
            <a:spLocks noGrp="1"/>
          </p:cNvSpPr>
          <p:nvPr>
            <p:ph type="title"/>
          </p:nvPr>
        </p:nvSpPr>
        <p:spPr/>
        <p:txBody>
          <a:bodyPr/>
          <a:lstStyle/>
          <a:p>
            <a:r>
              <a:rPr lang="en-US" dirty="0"/>
              <a:t>Distributed Data Movement</a:t>
            </a:r>
          </a:p>
        </p:txBody>
      </p:sp>
      <p:pic>
        <p:nvPicPr>
          <p:cNvPr id="3" name="Picture 2">
            <a:extLst>
              <a:ext uri="{FF2B5EF4-FFF2-40B4-BE49-F238E27FC236}">
                <a16:creationId xmlns:a16="http://schemas.microsoft.com/office/drawing/2014/main" id="{AC918834-5246-44BE-AB05-579E6C73F2AC}"/>
              </a:ext>
            </a:extLst>
          </p:cNvPr>
          <p:cNvPicPr>
            <a:picLocks noChangeAspect="1"/>
          </p:cNvPicPr>
          <p:nvPr/>
        </p:nvPicPr>
        <p:blipFill>
          <a:blip r:embed="rId2"/>
          <a:stretch>
            <a:fillRect/>
          </a:stretch>
        </p:blipFill>
        <p:spPr>
          <a:xfrm>
            <a:off x="365160" y="1464222"/>
            <a:ext cx="10397778" cy="5186199"/>
          </a:xfrm>
          <a:prstGeom prst="rect">
            <a:avLst/>
          </a:prstGeom>
        </p:spPr>
      </p:pic>
    </p:spTree>
    <p:extLst>
      <p:ext uri="{BB962C8B-B14F-4D97-AF65-F5344CB8AC3E}">
        <p14:creationId xmlns:p14="http://schemas.microsoft.com/office/powerpoint/2010/main" val="2814648468"/>
      </p:ext>
    </p:extLst>
  </p:cSld>
  <p:clrMapOvr>
    <a:masterClrMapping/>
  </p:clrMapOvr>
  <p:transition>
    <p:fade/>
  </p:transition>
</p:sld>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 id="{32B8F325-2D3B-489D-A2CF-E859B10EC3C0}" vid="{F6A1F776-D7B5-4CB6-9160-0CDA0454B719}"/>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8.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2B63AB1CB4C5498D0A3D1F34BB2C2E" ma:contentTypeVersion="2" ma:contentTypeDescription="Create a new document." ma:contentTypeScope="" ma:versionID="dc195af7397a1f64e4d3d04bd0966f7e">
  <xsd:schema xmlns:xsd="http://www.w3.org/2001/XMLSchema" xmlns:xs="http://www.w3.org/2001/XMLSchema" xmlns:p="http://schemas.microsoft.com/office/2006/metadata/properties" xmlns:ns2="3756669b-0f6e-4d9f-8abf-62e1e20ea27a" targetNamespace="http://schemas.microsoft.com/office/2006/metadata/properties" ma:root="true" ma:fieldsID="c3e18fc0e227cd4ebacbfd66ec4b74c3" ns2:_="">
    <xsd:import namespace="3756669b-0f6e-4d9f-8abf-62e1e20ea27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6669b-0f6e-4d9f-8abf-62e1e20ea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C9236-548A-463A-B705-B189C8F8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6669b-0f6e-4d9f-8abf-62e1e20ea2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9D2A45-C951-4605-BD60-4C7BFDC342F1}">
  <ds:schemaRefs>
    <ds:schemaRef ds:uri="http://purl.org/dc/terms/"/>
    <ds:schemaRef ds:uri="http://purl.org/dc/dcmityp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schemas.microsoft.com/office/infopath/2007/PartnerControls"/>
    <ds:schemaRef ds:uri="3756669b-0f6e-4d9f-8abf-62e1e20ea27a"/>
    <ds:schemaRef ds:uri="http://www.w3.org/XML/1998/namespace"/>
  </ds:schemaRefs>
</ds:datastoreItem>
</file>

<file path=customXml/itemProps3.xml><?xml version="1.0" encoding="utf-8"?>
<ds:datastoreItem xmlns:ds="http://schemas.openxmlformats.org/officeDocument/2006/customXml" ds:itemID="{BB8D0A58-D75E-49EA-B79A-0DAABEE0AE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400</Words>
  <Application>Microsoft Office PowerPoint</Application>
  <PresentationFormat>Custom</PresentationFormat>
  <Paragraphs>76</Paragraphs>
  <Slides>38</Slides>
  <Notes>5</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38</vt:i4>
      </vt:variant>
    </vt:vector>
  </HeadingPairs>
  <TitlesOfParts>
    <vt:vector size="54" baseType="lpstr">
      <vt:lpstr>Arial</vt:lpstr>
      <vt:lpstr>Consolas</vt:lpstr>
      <vt:lpstr>Segoe UI</vt:lpstr>
      <vt:lpstr>Segoe UI Light</vt:lpstr>
      <vt:lpstr>Segoe UI Semibold</vt:lpstr>
      <vt:lpstr>Segoe UI Semilight</vt:lpstr>
      <vt:lpstr>Times New Roman</vt:lpstr>
      <vt:lpstr>Wingdings</vt:lpstr>
      <vt:lpstr>Template</vt:lpstr>
      <vt:lpstr>C+E Readiness Template</vt:lpstr>
      <vt:lpstr>Modernizing Your Data Warehouse</vt:lpstr>
      <vt:lpstr>5-50201_Microsoft_Ready_Template</vt:lpstr>
      <vt:lpstr>9-51052_Microsoft_Ready_Template_Light</vt:lpstr>
      <vt:lpstr>1_5-30660_TR21_BO_CT_Template</vt:lpstr>
      <vt:lpstr>5-30425_TR17_BO_CT_Template_16x9</vt:lpstr>
      <vt:lpstr>1_5-50203_Microsoft_Ignite_Template</vt:lpstr>
      <vt:lpstr>Azure Data Warehouse      In-A-Day   </vt:lpstr>
      <vt:lpstr>Agenda - TBD</vt:lpstr>
      <vt:lpstr>Important Info</vt:lpstr>
      <vt:lpstr>SQL DW Operational best practices </vt:lpstr>
      <vt:lpstr>Topics</vt:lpstr>
      <vt:lpstr>Data and Compute are Distributed</vt:lpstr>
      <vt:lpstr>Data Movement</vt:lpstr>
      <vt:lpstr>Why Data Moves</vt:lpstr>
      <vt:lpstr>Distributed Data Movement</vt:lpstr>
      <vt:lpstr>Joining HASH tables</vt:lpstr>
      <vt:lpstr>Joining HASH tables</vt:lpstr>
      <vt:lpstr>Aggregation - Compatible</vt:lpstr>
      <vt:lpstr>Aggregation - InCompatible</vt:lpstr>
      <vt:lpstr>Data Movement Types for a Query</vt:lpstr>
      <vt:lpstr>Distribution Guidance</vt:lpstr>
      <vt:lpstr>Skewed Distribution</vt:lpstr>
      <vt:lpstr>Finding Skew</vt:lpstr>
      <vt:lpstr>Replicated Tables</vt:lpstr>
      <vt:lpstr>Replicated Tables Scenarios</vt:lpstr>
      <vt:lpstr>Replicated Tables .. How it works</vt:lpstr>
      <vt:lpstr>Replicated Tables Best Practices</vt:lpstr>
      <vt:lpstr>Concurrency, Concurrency Slots and Resource Classes</vt:lpstr>
      <vt:lpstr>Importance of Concurrency</vt:lpstr>
      <vt:lpstr>Concurrency Slots</vt:lpstr>
      <vt:lpstr>Dynamic Resource Class Example at DW3000c</vt:lpstr>
      <vt:lpstr>Dynamic Resource Class Example at DW6000c</vt:lpstr>
      <vt:lpstr>Static Resource Class Example at DW3000c</vt:lpstr>
      <vt:lpstr>Static Resource Class Example at DW6000c</vt:lpstr>
      <vt:lpstr>Resource Class Best Practices </vt:lpstr>
      <vt:lpstr>Index/Stats</vt:lpstr>
      <vt:lpstr>Clustered Columnstore Indexes(CCI) Best Practices </vt:lpstr>
      <vt:lpstr>Index/Stats Best Practices</vt:lpstr>
      <vt:lpstr>Monitoring</vt:lpstr>
      <vt:lpstr>Monitoring Options</vt:lpstr>
      <vt:lpstr>Azure Portal</vt:lpstr>
      <vt:lpstr>Execution DMVs</vt:lpstr>
      <vt:lpstr>Additional Resources</vt:lpstr>
      <vt:lpstr>Q&amp;A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1</cp:revision>
  <dcterms:created xsi:type="dcterms:W3CDTF">2017-03-22T23:49:30Z</dcterms:created>
  <dcterms:modified xsi:type="dcterms:W3CDTF">2019-09-09T11:47:22Z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0x010100932B63AB1CB4C5498D0A3D1F34BB2C2E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6656">
    <vt:lpwstr>16</vt:lpwstr>
  </property>
</Properties>
</file>